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7"/>
  </p:notesMasterIdLst>
  <p:sldIdLst>
    <p:sldId id="256" r:id="rId2"/>
    <p:sldId id="267" r:id="rId3"/>
    <p:sldId id="263" r:id="rId4"/>
    <p:sldId id="259"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B6FED178-9A1F-4627-BBEF-FE65ABF0480E}">
          <p14:sldIdLst>
            <p14:sldId id="256"/>
          </p14:sldIdLst>
        </p14:section>
        <p14:section name="Body (content) slides" id="{E4A2DC7B-1CBD-4F66-ADDC-76AD8F216162}">
          <p14:sldIdLst>
            <p14:sldId id="267"/>
          </p14:sldIdLst>
        </p14:section>
        <p14:section name="Section separator slides" id="{0EBC4EC8-992E-41E7-B942-F8EB46ED6B78}">
          <p14:sldIdLst>
            <p14:sldId id="263"/>
            <p14:sldId id="259"/>
          </p14:sldIdLst>
        </p14:section>
        <p14:section name="Acknowledgments" id="{26756E4C-A91A-47F9-A9DB-9988916C2BDC}">
          <p14:sldIdLst>
            <p14:sldId id="2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EEF"/>
    <a:srgbClr val="ABDDDF"/>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p:restoredTop sz="94643"/>
  </p:normalViewPr>
  <p:slideViewPr>
    <p:cSldViewPr snapToGrid="0" snapToObjects="1">
      <p:cViewPr varScale="1">
        <p:scale>
          <a:sx n="61" d="100"/>
          <a:sy n="61" d="100"/>
        </p:scale>
        <p:origin x="28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B4EB3-8259-4C51-94EB-181D474770DF}" type="datetimeFigureOut">
              <a:rPr lang="en-GB" smtClean="0"/>
              <a:t>01/07/2022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D289E-F749-43FE-A025-9A79F9DAEE6C}" type="slidenum">
              <a:rPr lang="en-GB" smtClean="0"/>
              <a:t>‹#›</a:t>
            </a:fld>
            <a:endParaRPr lang="en-GB"/>
          </a:p>
        </p:txBody>
      </p:sp>
    </p:spTree>
    <p:extLst>
      <p:ext uri="{BB962C8B-B14F-4D97-AF65-F5344CB8AC3E}">
        <p14:creationId xmlns:p14="http://schemas.microsoft.com/office/powerpoint/2010/main" val="31921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1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1385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95083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80373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125358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1767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4"/>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spTree>
    <p:extLst>
      <p:ext uri="{BB962C8B-B14F-4D97-AF65-F5344CB8AC3E}">
        <p14:creationId xmlns:p14="http://schemas.microsoft.com/office/powerpoint/2010/main" val="40348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44033"/>
            <a:ext cx="11056823" cy="60118"/>
          </a:xfrm>
          <a:prstGeom prst="rect">
            <a:avLst/>
          </a:prstGeom>
        </p:spPr>
      </p:pic>
      <p:pic>
        <p:nvPicPr>
          <p:cNvPr id="4" name="Picture 3"/>
          <p:cNvPicPr>
            <a:picLocks noChangeAspect="1"/>
          </p:cNvPicPr>
          <p:nvPr userDrawn="1"/>
        </p:nvPicPr>
        <p:blipFill>
          <a:blip r:embed="rId3"/>
          <a:stretch>
            <a:fillRect/>
          </a:stretch>
        </p:blipFill>
        <p:spPr>
          <a:xfrm>
            <a:off x="8262293" y="6100471"/>
            <a:ext cx="3194581" cy="670618"/>
          </a:xfrm>
          <a:prstGeom prst="rect">
            <a:avLst/>
          </a:prstGeom>
        </p:spPr>
      </p:pic>
    </p:spTree>
    <p:extLst>
      <p:ext uri="{BB962C8B-B14F-4D97-AF65-F5344CB8AC3E}">
        <p14:creationId xmlns:p14="http://schemas.microsoft.com/office/powerpoint/2010/main" val="92964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Tree>
    <p:extLst>
      <p:ext uri="{BB962C8B-B14F-4D97-AF65-F5344CB8AC3E}">
        <p14:creationId xmlns:p14="http://schemas.microsoft.com/office/powerpoint/2010/main" val="384644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2"/>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3"/>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4"/>
          <a:stretch>
            <a:fillRect/>
          </a:stretch>
        </p:blipFill>
        <p:spPr>
          <a:xfrm rot="16200000">
            <a:off x="10129459" y="1714918"/>
            <a:ext cx="1579205" cy="1184404"/>
          </a:xfrm>
          <a:prstGeom prst="rect">
            <a:avLst/>
          </a:prstGeom>
        </p:spPr>
      </p:pic>
    </p:spTree>
    <p:extLst>
      <p:ext uri="{BB962C8B-B14F-4D97-AF65-F5344CB8AC3E}">
        <p14:creationId xmlns:p14="http://schemas.microsoft.com/office/powerpoint/2010/main" val="112484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4"/>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5"/>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Tree>
    <p:extLst>
      <p:ext uri="{BB962C8B-B14F-4D97-AF65-F5344CB8AC3E}">
        <p14:creationId xmlns:p14="http://schemas.microsoft.com/office/powerpoint/2010/main" val="271584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4"/>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5"/>
          <a:stretch>
            <a:fillRect/>
          </a:stretch>
        </p:blipFill>
        <p:spPr>
          <a:xfrm>
            <a:off x="0" y="5141460"/>
            <a:ext cx="2582984" cy="1716540"/>
          </a:xfrm>
          <a:prstGeom prst="rect">
            <a:avLst/>
          </a:prstGeom>
        </p:spPr>
      </p:pic>
    </p:spTree>
    <p:extLst>
      <p:ext uri="{BB962C8B-B14F-4D97-AF65-F5344CB8AC3E}">
        <p14:creationId xmlns:p14="http://schemas.microsoft.com/office/powerpoint/2010/main" val="405517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7/1/2022</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617914908"/>
      </p:ext>
    </p:extLst>
  </p:cSld>
  <p:clrMap bg1="lt1" tx1="dk1" bg2="lt2" tx2="dk2" accent1="accent1" accent2="accent2" accent3="accent3" accent4="accent4" accent5="accent5" accent6="accent6" hlink="hlink" folHlink="folHlink"/>
  <p:sldLayoutIdLst>
    <p:sldLayoutId id="2147483652" r:id="rId1"/>
    <p:sldLayoutId id="2147483663" r:id="rId2"/>
    <p:sldLayoutId id="2147483661" r:id="rId3"/>
    <p:sldLayoutId id="2147483659" r:id="rId4"/>
    <p:sldLayoutId id="2147483653" r:id="rId5"/>
    <p:sldLayoutId id="2147483654" r:id="rId6"/>
    <p:sldLayoutId id="2147483660" r:id="rId7"/>
    <p:sldLayoutId id="2147483655" r:id="rId8"/>
    <p:sldLayoutId id="2147483658" r:id="rId9"/>
    <p:sldLayoutId id="2147483664" r:id="rId10"/>
    <p:sldLayoutId id="214748365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9461"/>
            <a:ext cx="4846330" cy="1097282"/>
          </a:xfrm>
          <a:prstGeom prst="rect">
            <a:avLst/>
          </a:prstGeom>
        </p:spPr>
      </p:pic>
      <p:sp>
        <p:nvSpPr>
          <p:cNvPr id="5" name="Rectangle 12"/>
          <p:cNvSpPr txBox="1">
            <a:spLocks noChangeArrowheads="1"/>
          </p:cNvSpPr>
          <p:nvPr/>
        </p:nvSpPr>
        <p:spPr bwMode="auto">
          <a:xfrm>
            <a:off x="1421759" y="1726392"/>
            <a:ext cx="6480175" cy="8643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0" cap="none" spc="0" normalizeH="0" baseline="0" noProof="0" dirty="0" smtClean="0">
                <a:ln>
                  <a:noFill/>
                </a:ln>
                <a:solidFill>
                  <a:schemeClr val="bg1"/>
                </a:solidFill>
                <a:effectLst/>
                <a:uLnTx/>
                <a:uFillTx/>
                <a:latin typeface="Arial"/>
                <a:ea typeface="+mj-ea"/>
                <a:cs typeface="+mj-cs"/>
              </a:rPr>
              <a:t>Title of presentation</a:t>
            </a:r>
            <a:endParaRPr kumimoji="0" lang="en-GB" sz="4800" b="1" i="0" u="none" strike="noStrike" kern="0" cap="none" spc="0" normalizeH="0" baseline="0" noProof="0" dirty="0">
              <a:ln>
                <a:noFill/>
              </a:ln>
              <a:solidFill>
                <a:schemeClr val="bg1"/>
              </a:solidFill>
              <a:effectLst/>
              <a:uLnTx/>
              <a:uFillTx/>
              <a:latin typeface="Arial"/>
              <a:ea typeface="+mj-ea"/>
              <a:cs typeface="+mj-cs"/>
            </a:endParaRPr>
          </a:p>
        </p:txBody>
      </p:sp>
      <p:sp>
        <p:nvSpPr>
          <p:cNvPr id="6" name="Rectangle 14"/>
          <p:cNvSpPr>
            <a:spLocks noChangeArrowheads="1"/>
          </p:cNvSpPr>
          <p:nvPr/>
        </p:nvSpPr>
        <p:spPr bwMode="auto">
          <a:xfrm>
            <a:off x="1403350" y="2949792"/>
            <a:ext cx="6400800" cy="540544"/>
          </a:xfrm>
          <a:prstGeom prst="rect">
            <a:avLst/>
          </a:prstGeom>
          <a:noFill/>
          <a:ln w="9525">
            <a:noFill/>
            <a:miter lim="800000"/>
            <a:headEnd/>
            <a:tailEnd/>
          </a:ln>
          <a:effectLst/>
        </p:spPr>
        <p:txBody>
          <a:bodyPr anchor="ct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noFill/>
                </a:ln>
                <a:solidFill>
                  <a:schemeClr val="bg1"/>
                </a:solidFill>
                <a:effectLst/>
                <a:uLnTx/>
                <a:uFillTx/>
              </a:rPr>
              <a:t>Name of presenter</a:t>
            </a:r>
          </a:p>
        </p:txBody>
      </p:sp>
    </p:spTree>
    <p:extLst>
      <p:ext uri="{BB962C8B-B14F-4D97-AF65-F5344CB8AC3E}">
        <p14:creationId xmlns:p14="http://schemas.microsoft.com/office/powerpoint/2010/main" val="175740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4756" y="0"/>
            <a:ext cx="4846740" cy="1097375"/>
          </a:xfrm>
          <a:prstGeom prst="rect">
            <a:avLst/>
          </a:prstGeom>
        </p:spPr>
      </p:pic>
      <p:sp>
        <p:nvSpPr>
          <p:cNvPr id="6" name="Rectangle 5"/>
          <p:cNvSpPr/>
          <p:nvPr/>
        </p:nvSpPr>
        <p:spPr>
          <a:xfrm>
            <a:off x="304800" y="6206836"/>
            <a:ext cx="3509818" cy="56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04800" y="5929745"/>
            <a:ext cx="11194473" cy="19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43129"/>
            <a:ext cx="2257840" cy="580360"/>
          </a:xfrm>
          <a:prstGeom prst="rect">
            <a:avLst/>
          </a:prstGeom>
        </p:spPr>
      </p:pic>
      <p:sp>
        <p:nvSpPr>
          <p:cNvPr id="14" name="Text Box 4"/>
          <p:cNvSpPr txBox="1">
            <a:spLocks noChangeArrowheads="1"/>
          </p:cNvSpPr>
          <p:nvPr/>
        </p:nvSpPr>
        <p:spPr bwMode="auto">
          <a:xfrm>
            <a:off x="298839" y="1376758"/>
            <a:ext cx="8207375" cy="646331"/>
          </a:xfrm>
          <a:prstGeom prst="rect">
            <a:avLst/>
          </a:prstGeom>
          <a:noFill/>
          <a:ln w="9525">
            <a:noFill/>
            <a:miter lim="800000"/>
            <a:headEnd/>
            <a:tailEnd/>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GB" sz="3600" b="0" i="0" u="none" strike="noStrike" kern="0" cap="none" spc="0" normalizeH="0" baseline="0" noProof="0" dirty="0" smtClean="0">
                <a:ln>
                  <a:noFill/>
                </a:ln>
                <a:solidFill>
                  <a:srgbClr val="000000"/>
                </a:solidFill>
                <a:effectLst/>
                <a:uLnTx/>
                <a:uFillTx/>
              </a:rPr>
              <a:t>Subhead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162" y="5658115"/>
            <a:ext cx="1993584" cy="1196151"/>
          </a:xfrm>
          <a:prstGeom prst="rect">
            <a:avLst/>
          </a:prstGeom>
        </p:spPr>
      </p:pic>
      <p:pic>
        <p:nvPicPr>
          <p:cNvPr id="12" name="Picture 11"/>
          <p:cNvPicPr>
            <a:picLocks noChangeAspect="1"/>
          </p:cNvPicPr>
          <p:nvPr/>
        </p:nvPicPr>
        <p:blipFill>
          <a:blip r:embed="rId5"/>
          <a:stretch>
            <a:fillRect/>
          </a:stretch>
        </p:blipFill>
        <p:spPr>
          <a:xfrm>
            <a:off x="5975018" y="5714558"/>
            <a:ext cx="1107204" cy="108326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9193" y="5862734"/>
            <a:ext cx="3845841" cy="688203"/>
          </a:xfrm>
          <a:prstGeom prst="rect">
            <a:avLst/>
          </a:prstGeom>
        </p:spPr>
      </p:pic>
    </p:spTree>
    <p:extLst>
      <p:ext uri="{BB962C8B-B14F-4D97-AF65-F5344CB8AC3E}">
        <p14:creationId xmlns:p14="http://schemas.microsoft.com/office/powerpoint/2010/main" val="241477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8" y="-63732"/>
            <a:ext cx="4846330" cy="1097282"/>
          </a:xfrm>
          <a:prstGeom prst="rect">
            <a:avLst/>
          </a:prstGeom>
        </p:spPr>
      </p:pic>
      <p:sp>
        <p:nvSpPr>
          <p:cNvPr id="4" name="Title 3"/>
          <p:cNvSpPr>
            <a:spLocks noGrp="1"/>
          </p:cNvSpPr>
          <p:nvPr>
            <p:ph type="title" idx="4294967295"/>
          </p:nvPr>
        </p:nvSpPr>
        <p:spPr>
          <a:xfrm>
            <a:off x="838200" y="2562303"/>
            <a:ext cx="9159240" cy="1325563"/>
          </a:xfrm>
        </p:spPr>
        <p:txBody>
          <a:bodyPr/>
          <a:lstStyle/>
          <a:p>
            <a:r>
              <a:rPr lang="en-GB" dirty="0" smtClean="0"/>
              <a:t>Title</a:t>
            </a:r>
            <a:endParaRPr lang="en-GB" dirty="0"/>
          </a:p>
        </p:txBody>
      </p:sp>
    </p:spTree>
    <p:extLst>
      <p:ext uri="{BB962C8B-B14F-4D97-AF65-F5344CB8AC3E}">
        <p14:creationId xmlns:p14="http://schemas.microsoft.com/office/powerpoint/2010/main" val="269035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862" y="-54543"/>
            <a:ext cx="4846740" cy="1097375"/>
          </a:xfrm>
          <a:prstGeom prst="rect">
            <a:avLst/>
          </a:prstGeom>
        </p:spPr>
      </p:pic>
      <p:sp>
        <p:nvSpPr>
          <p:cNvPr id="5" name="Title 4"/>
          <p:cNvSpPr>
            <a:spLocks noGrp="1"/>
          </p:cNvSpPr>
          <p:nvPr>
            <p:ph type="title"/>
          </p:nvPr>
        </p:nvSpPr>
        <p:spPr/>
        <p:txBody>
          <a:bodyPr/>
          <a:lstStyle/>
          <a:p>
            <a:r>
              <a:rPr lang="en-GB" dirty="0" smtClean="0"/>
              <a:t>Title</a:t>
            </a:r>
            <a:endParaRPr lang="en-GB" dirty="0"/>
          </a:p>
        </p:txBody>
      </p:sp>
    </p:spTree>
    <p:extLst>
      <p:ext uri="{BB962C8B-B14F-4D97-AF65-F5344CB8AC3E}">
        <p14:creationId xmlns:p14="http://schemas.microsoft.com/office/powerpoint/2010/main" val="39869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39" y="6098820"/>
            <a:ext cx="6416501" cy="759180"/>
          </a:xfrm>
          <a:prstGeom prst="rect">
            <a:avLst/>
          </a:prstGeom>
          <a:solidFill>
            <a:schemeClr val="bg1"/>
          </a:solidFill>
        </p:spPr>
        <p:txBody>
          <a:bodyPr wrap="square" rtlCol="0">
            <a:spAutoFit/>
          </a:bodyPr>
          <a:lstStyle/>
          <a:p>
            <a:r>
              <a:rPr lang="en-GB" sz="1050" b="1" dirty="0" smtClean="0"/>
              <a:t>Funding acknowledgment and disclaimer</a:t>
            </a:r>
          </a:p>
          <a:p>
            <a:r>
              <a:rPr lang="en-GB" sz="1050" dirty="0" smtClean="0"/>
              <a:t>This study/project is funded by the National Institute for Health and Care Research (NIHR) HPRU in Gastrointestinal Infections at University of Liverpool. The views expressed are those of the author(s) and not necessarily those of the NIHR or the Department of Health and </a:t>
            </a:r>
            <a:r>
              <a:rPr lang="en-GB" sz="1050" smtClean="0"/>
              <a:t>Social Care.</a:t>
            </a:r>
            <a:endParaRPr lang="en-GB" sz="105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85" y="0"/>
            <a:ext cx="4846320" cy="1097280"/>
          </a:xfrm>
          <a:prstGeom prst="rect">
            <a:avLst/>
          </a:prstGeom>
        </p:spPr>
      </p:pic>
      <p:sp>
        <p:nvSpPr>
          <p:cNvPr id="10" name="Content Placeholder 2"/>
          <p:cNvSpPr>
            <a:spLocks noGrp="1"/>
          </p:cNvSpPr>
          <p:nvPr/>
        </p:nvSpPr>
        <p:spPr bwMode="auto">
          <a:xfrm>
            <a:off x="1723292" y="1869011"/>
            <a:ext cx="8484577" cy="28921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lgn="just">
              <a:buNone/>
              <a:defRPr/>
            </a:pPr>
            <a:r>
              <a:rPr kumimoji="0" lang="en-GB" b="0" i="1" u="none" strike="noStrike" kern="0" cap="none" spc="0" normalizeH="0" baseline="0" noProof="0" dirty="0" smtClean="0">
                <a:ln>
                  <a:noFill/>
                </a:ln>
                <a:solidFill>
                  <a:srgbClr val="000000"/>
                </a:solidFill>
                <a:effectLst/>
                <a:uLnTx/>
                <a:uFillTx/>
                <a:latin typeface="+mj-lt"/>
              </a:rPr>
              <a:t>This research was funded </a:t>
            </a:r>
            <a:r>
              <a:rPr lang="en-GB" i="1" dirty="0" smtClean="0">
                <a:latin typeface="+mj-lt"/>
              </a:rPr>
              <a:t>by </a:t>
            </a:r>
            <a:r>
              <a:rPr lang="en-GB" i="1" dirty="0">
                <a:latin typeface="+mj-lt"/>
              </a:rPr>
              <a:t>the National Institute for Health </a:t>
            </a:r>
            <a:r>
              <a:rPr lang="en-GB" i="1" dirty="0" smtClean="0">
                <a:latin typeface="+mj-lt"/>
              </a:rPr>
              <a:t>and Care Research </a:t>
            </a:r>
            <a:r>
              <a:rPr lang="en-GB" i="1" dirty="0">
                <a:latin typeface="+mj-lt"/>
              </a:rPr>
              <a:t>(NIHR) Health Protection Research Unit in Gastrointestinal Infections, a partnership between the UK Health Security Agency, the University of Liverpool and the University of Warwick. The views expressed are those of the author(s) and not necessarily those of the NIHR, the UK Health Security Agency or the Department of Health and Social Care.</a:t>
            </a:r>
            <a:endParaRPr kumimoji="0" lang="en-GB" b="0" i="0" u="none" strike="noStrike" kern="0" cap="none" spc="0" normalizeH="0" baseline="0" noProof="0" dirty="0">
              <a:ln>
                <a:noFill/>
              </a:ln>
              <a:solidFill>
                <a:srgbClr val="000000"/>
              </a:solidFill>
              <a:effectLst/>
              <a:uLnTx/>
              <a:uFillTx/>
              <a:latin typeface="+mj-l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364" y="5084618"/>
            <a:ext cx="2494171" cy="64110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104" y="4852237"/>
            <a:ext cx="1787237" cy="1072343"/>
          </a:xfrm>
          <a:prstGeom prst="rect">
            <a:avLst/>
          </a:prstGeom>
        </p:spPr>
      </p:pic>
      <p:pic>
        <p:nvPicPr>
          <p:cNvPr id="2" name="Picture 1"/>
          <p:cNvPicPr>
            <a:picLocks noChangeAspect="1"/>
          </p:cNvPicPr>
          <p:nvPr/>
        </p:nvPicPr>
        <p:blipFill>
          <a:blip r:embed="rId5"/>
          <a:stretch>
            <a:fillRect/>
          </a:stretch>
        </p:blipFill>
        <p:spPr>
          <a:xfrm>
            <a:off x="7322037" y="4852237"/>
            <a:ext cx="1107204" cy="1083264"/>
          </a:xfrm>
          <a:prstGeom prst="rect">
            <a:avLst/>
          </a:prstGeom>
        </p:spPr>
      </p:pic>
      <p:sp>
        <p:nvSpPr>
          <p:cNvPr id="3" name="Rounded Rectangle 2"/>
          <p:cNvSpPr/>
          <p:nvPr/>
        </p:nvSpPr>
        <p:spPr>
          <a:xfrm>
            <a:off x="8198069" y="6098820"/>
            <a:ext cx="3499945" cy="7591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1854" y="6098820"/>
            <a:ext cx="3744290" cy="670031"/>
          </a:xfrm>
          <a:prstGeom prst="rect">
            <a:avLst/>
          </a:prstGeom>
        </p:spPr>
      </p:pic>
    </p:spTree>
    <p:extLst>
      <p:ext uri="{BB962C8B-B14F-4D97-AF65-F5344CB8AC3E}">
        <p14:creationId xmlns:p14="http://schemas.microsoft.com/office/powerpoint/2010/main" val="377214370"/>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871</TotalTime>
  <Words>137</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Custom Design</vt:lpstr>
      <vt:lpstr>PowerPoint Presentation</vt:lpstr>
      <vt:lpstr>PowerPoint Presentation</vt:lpstr>
      <vt:lpstr>Title</vt:lpstr>
      <vt:lpstr>Title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dc:title>
  <dc:creator>Microsoft Office User</dc:creator>
  <cp:lastModifiedBy>Reed, Grace</cp:lastModifiedBy>
  <cp:revision>72</cp:revision>
  <dcterms:created xsi:type="dcterms:W3CDTF">2019-02-07T15:31:28Z</dcterms:created>
  <dcterms:modified xsi:type="dcterms:W3CDTF">2022-07-01T10:36:33Z</dcterms:modified>
</cp:coreProperties>
</file>